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embeddedFontLst>
    <p:embeddedFont>
      <p:font typeface="Montserrat" pitchFamily="2" charset="77"/>
      <p:regular r:id="rId13"/>
      <p:bold r:id="rId14"/>
      <p:italic r:id="rId15"/>
      <p:boldItalic r:id="rId16"/>
    </p:embeddedFont>
    <p:embeddedFont>
      <p:font typeface="Montserrat Medium" pitchFamily="2" charset="77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K5a3ZeKdmJOpKIRMA9zTBE5bq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AF4BD-3638-8A43-9BE4-5E4CD49C16F1}" v="1" dt="2026-01-15T18:07:05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/>
    <p:restoredTop sz="54220"/>
  </p:normalViewPr>
  <p:slideViewPr>
    <p:cSldViewPr snapToGrid="0">
      <p:cViewPr varScale="1">
        <p:scale>
          <a:sx n="48" d="100"/>
          <a:sy n="48" d="100"/>
        </p:scale>
        <p:origin x="1808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Frentz" userId="5553c050ab594be3" providerId="Windows Live" clId="Web-{B7A266C8-26E2-3061-1A94-E1C774900FDA}"/>
    <pc:docChg chg="modSld">
      <pc:chgData name="Jennifer Frentz" userId="5553c050ab594be3" providerId="Windows Live" clId="Web-{B7A266C8-26E2-3061-1A94-E1C774900FDA}" dt="2026-01-15T01:23:38.361" v="1"/>
      <pc:docMkLst>
        <pc:docMk/>
      </pc:docMkLst>
      <pc:sldChg chg="modNotes">
        <pc:chgData name="Jennifer Frentz" userId="5553c050ab594be3" providerId="Windows Live" clId="Web-{B7A266C8-26E2-3061-1A94-E1C774900FDA}" dt="2026-01-15T01:23:38.361" v="1"/>
        <pc:sldMkLst>
          <pc:docMk/>
          <pc:sldMk cId="0" sldId="256"/>
        </pc:sldMkLst>
      </pc:sldChg>
    </pc:docChg>
  </pc:docChgLst>
  <pc:docChgLst>
    <pc:chgData name="Jennifer Frentz" userId="5553c050ab594be3" providerId="LiveId" clId="{681CEC8B-4D93-5E0D-8F30-EF2ABDA1CB07}"/>
    <pc:docChg chg="undo custSel addSld modSld">
      <pc:chgData name="Jennifer Frentz" userId="5553c050ab594be3" providerId="LiveId" clId="{681CEC8B-4D93-5E0D-8F30-EF2ABDA1CB07}" dt="2026-01-15T18:07:05.640" v="630" actId="18331"/>
      <pc:docMkLst>
        <pc:docMk/>
      </pc:docMkLst>
      <pc:sldChg chg="modSp modNotesTx">
        <pc:chgData name="Jennifer Frentz" userId="5553c050ab594be3" providerId="LiveId" clId="{681CEC8B-4D93-5E0D-8F30-EF2ABDA1CB07}" dt="2026-01-15T18:07:05.640" v="630" actId="18331"/>
        <pc:sldMkLst>
          <pc:docMk/>
          <pc:sldMk cId="0" sldId="256"/>
        </pc:sldMkLst>
        <pc:picChg chg="mod">
          <ac:chgData name="Jennifer Frentz" userId="5553c050ab594be3" providerId="LiveId" clId="{681CEC8B-4D93-5E0D-8F30-EF2ABDA1CB07}" dt="2026-01-15T18:07:05.640" v="630" actId="18331"/>
          <ac:picMkLst>
            <pc:docMk/>
            <pc:sldMk cId="0" sldId="256"/>
            <ac:picMk id="102" creationId="{00000000-0000-0000-0000-000000000000}"/>
          </ac:picMkLst>
        </pc:picChg>
      </pc:sldChg>
      <pc:sldChg chg="modNotesTx">
        <pc:chgData name="Jennifer Frentz" userId="5553c050ab594be3" providerId="LiveId" clId="{681CEC8B-4D93-5E0D-8F30-EF2ABDA1CB07}" dt="2025-12-16T19:22:16.481" v="582"/>
        <pc:sldMkLst>
          <pc:docMk/>
          <pc:sldMk cId="0" sldId="257"/>
        </pc:sldMkLst>
      </pc:sldChg>
      <pc:sldChg chg="modNotesTx">
        <pc:chgData name="Jennifer Frentz" userId="5553c050ab594be3" providerId="LiveId" clId="{681CEC8B-4D93-5E0D-8F30-EF2ABDA1CB07}" dt="2025-12-16T17:36:51.789" v="506" actId="20577"/>
        <pc:sldMkLst>
          <pc:docMk/>
          <pc:sldMk cId="0" sldId="258"/>
        </pc:sldMkLst>
      </pc:sldChg>
      <pc:sldChg chg="modNotesTx">
        <pc:chgData name="Jennifer Frentz" userId="5553c050ab594be3" providerId="LiveId" clId="{681CEC8B-4D93-5E0D-8F30-EF2ABDA1CB07}" dt="2025-12-16T17:34:35.464" v="121" actId="20577"/>
        <pc:sldMkLst>
          <pc:docMk/>
          <pc:sldMk cId="0" sldId="259"/>
        </pc:sldMkLst>
      </pc:sldChg>
      <pc:sldChg chg="addSp delSp modSp mod modNotesTx">
        <pc:chgData name="Jennifer Frentz" userId="5553c050ab594be3" providerId="LiveId" clId="{681CEC8B-4D93-5E0D-8F30-EF2ABDA1CB07}" dt="2025-12-16T17:42:49.201" v="533" actId="1076"/>
        <pc:sldMkLst>
          <pc:docMk/>
          <pc:sldMk cId="0" sldId="260"/>
        </pc:sldMkLst>
        <pc:spChg chg="mod">
          <ac:chgData name="Jennifer Frentz" userId="5553c050ab594be3" providerId="LiveId" clId="{681CEC8B-4D93-5E0D-8F30-EF2ABDA1CB07}" dt="2025-12-16T17:42:29.219" v="530" actId="1076"/>
          <ac:spMkLst>
            <pc:docMk/>
            <pc:sldMk cId="0" sldId="260"/>
            <ac:spMk id="145" creationId="{00000000-0000-0000-0000-000000000000}"/>
          </ac:spMkLst>
        </pc:spChg>
        <pc:spChg chg="mod">
          <ac:chgData name="Jennifer Frentz" userId="5553c050ab594be3" providerId="LiveId" clId="{681CEC8B-4D93-5E0D-8F30-EF2ABDA1CB07}" dt="2025-12-16T17:42:41.917" v="532" actId="255"/>
          <ac:spMkLst>
            <pc:docMk/>
            <pc:sldMk cId="0" sldId="260"/>
            <ac:spMk id="146" creationId="{00000000-0000-0000-0000-000000000000}"/>
          </ac:spMkLst>
        </pc:spChg>
        <pc:picChg chg="add mod modCrop">
          <ac:chgData name="Jennifer Frentz" userId="5553c050ab594be3" providerId="LiveId" clId="{681CEC8B-4D93-5E0D-8F30-EF2ABDA1CB07}" dt="2025-12-16T17:42:49.201" v="533" actId="1076"/>
          <ac:picMkLst>
            <pc:docMk/>
            <pc:sldMk cId="0" sldId="260"/>
            <ac:picMk id="3" creationId="{A17BA460-8434-49AC-B4BA-9A1CACF4B887}"/>
          </ac:picMkLst>
        </pc:picChg>
      </pc:sldChg>
      <pc:sldChg chg="modNotesTx">
        <pc:chgData name="Jennifer Frentz" userId="5553c050ab594be3" providerId="LiveId" clId="{681CEC8B-4D93-5E0D-8F30-EF2ABDA1CB07}" dt="2025-12-16T17:31:28.996" v="96" actId="20577"/>
        <pc:sldMkLst>
          <pc:docMk/>
          <pc:sldMk cId="0" sldId="261"/>
        </pc:sldMkLst>
      </pc:sldChg>
      <pc:sldChg chg="modSp mod modNotesTx">
        <pc:chgData name="Jennifer Frentz" userId="5553c050ab594be3" providerId="LiveId" clId="{681CEC8B-4D93-5E0D-8F30-EF2ABDA1CB07}" dt="2025-12-16T17:32:33.783" v="105" actId="255"/>
        <pc:sldMkLst>
          <pc:docMk/>
          <pc:sldMk cId="0" sldId="262"/>
        </pc:sldMkLst>
        <pc:spChg chg="mod">
          <ac:chgData name="Jennifer Frentz" userId="5553c050ab594be3" providerId="LiveId" clId="{681CEC8B-4D93-5E0D-8F30-EF2ABDA1CB07}" dt="2025-12-16T17:32:33.783" v="105" actId="255"/>
          <ac:spMkLst>
            <pc:docMk/>
            <pc:sldMk cId="0" sldId="262"/>
            <ac:spMk id="175" creationId="{00000000-0000-0000-0000-000000000000}"/>
          </ac:spMkLst>
        </pc:spChg>
      </pc:sldChg>
      <pc:sldChg chg="modNotesTx">
        <pc:chgData name="Jennifer Frentz" userId="5553c050ab594be3" providerId="LiveId" clId="{681CEC8B-4D93-5E0D-8F30-EF2ABDA1CB07}" dt="2025-12-16T17:33:23.479" v="111" actId="20577"/>
        <pc:sldMkLst>
          <pc:docMk/>
          <pc:sldMk cId="0" sldId="263"/>
        </pc:sldMkLst>
      </pc:sldChg>
      <pc:sldChg chg="modNotesTx">
        <pc:chgData name="Jennifer Frentz" userId="5553c050ab594be3" providerId="LiveId" clId="{681CEC8B-4D93-5E0D-8F30-EF2ABDA1CB07}" dt="2025-12-16T17:33:32.092" v="117" actId="20577"/>
        <pc:sldMkLst>
          <pc:docMk/>
          <pc:sldMk cId="0" sldId="26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873658956692913"/>
          <c:y val="0.54189268320049933"/>
          <c:w val="0.22165686515748032"/>
          <c:h val="0.43366938769258195"/>
        </c:manualLayout>
      </c:layout>
      <c:overlay val="0"/>
      <c:spPr>
        <a:solidFill>
          <a:srgbClr val="FFFFFF"/>
        </a:solidFill>
        <a:ln>
          <a:noFill/>
        </a:ln>
        <a:effectLst>
          <a:softEdge rad="25400"/>
        </a:effectLst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sz="1100" dirty="0"/>
              <a:t>🔹 Flight Plan | Facilitator Preparation and Set-Up | 📍 Slide 1 of Blame| ⏱️ Prep Before Class | 📘 No Workbook Page | ⏳ Module Debrief Duration: ~60 min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CA" sz="1100" dirty="0"/>
          </a:p>
          <a:p>
            <a:r>
              <a:rPr lang="en-CA" sz="1100" b="1" dirty="0"/>
              <a:t>Purpose:</a:t>
            </a:r>
            <a:r>
              <a:rPr lang="en-CA" sz="1100" dirty="0"/>
              <a:t> Prepare yourself, the room, and the conditions for a reflective debrief.</a:t>
            </a:r>
          </a:p>
          <a:p>
            <a:r>
              <a:rPr lang="en-CA" sz="1100" dirty="0"/>
              <a:t>This slide is your </a:t>
            </a:r>
            <a:r>
              <a:rPr lang="en-CA" sz="1100" b="1" dirty="0"/>
              <a:t>pre-flight checklist</a:t>
            </a:r>
            <a:r>
              <a:rPr lang="en-CA" sz="1100" dirty="0"/>
              <a:t>. You will not present it to participants.</a:t>
            </a:r>
          </a:p>
          <a:p>
            <a:r>
              <a:rPr lang="en-CA" sz="1100" dirty="0"/>
              <a:t>It exists to help you arrive grounded, prepared, and oriented toward </a:t>
            </a:r>
            <a:r>
              <a:rPr lang="en-CA" sz="1100" i="1" dirty="0"/>
              <a:t>guiding conversation with participants—not at them</a:t>
            </a:r>
            <a:r>
              <a:rPr lang="en-CA" sz="1100" dirty="0"/>
              <a:t>.</a:t>
            </a:r>
          </a:p>
          <a:p>
            <a:br>
              <a:rPr lang="en-CA" sz="1100" dirty="0"/>
            </a:br>
            <a:endParaRPr lang="en-CA" sz="1100" dirty="0"/>
          </a:p>
          <a:p>
            <a:r>
              <a:rPr lang="en-CA" sz="1100" b="1" dirty="0"/>
              <a:t>🔧 Pre-Class Tasks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Review the full module debrief flow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Revisit the online Blame module (especially how Bob and Andy frame the stories)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Review the participant workbook pages tied to this module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Prepare a warm, brief opening to establish tone and rapport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Decide whether Slide 2 (Safety Briefing) is needed based on context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Familiarize yourself with Slide 3’s framing language — this anchors expectations for the entire session</a:t>
            </a:r>
          </a:p>
          <a:p>
            <a:endParaRPr lang="en-CA" sz="1100" b="1" dirty="0"/>
          </a:p>
          <a:p>
            <a:r>
              <a:rPr lang="en-CA" sz="1100" b="1" dirty="0"/>
              <a:t>📝 Materials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Participant workbooks </a:t>
            </a:r>
            <a:r>
              <a:rPr lang="en-CA" sz="1100" i="1" dirty="0"/>
              <a:t>(Invitation to this session should ask participants to bring completed workbooks – see “Post eLearning Debrief Session Invite DRAFT”) in the Guides&gt;Facilitator Guides&gt;Post E-learning Debrief Session Facilitation folder</a:t>
            </a:r>
            <a:endParaRPr lang="en-CA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Pens or writing tools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Optional flipchart / whiteboard markers</a:t>
            </a:r>
          </a:p>
          <a:p>
            <a:br>
              <a:rPr lang="en-CA" sz="1100" dirty="0"/>
            </a:br>
            <a:endParaRPr lang="en-CA" sz="1100" dirty="0"/>
          </a:p>
          <a:p>
            <a:r>
              <a:rPr lang="en-CA" sz="1100" b="1" dirty="0"/>
              <a:t>🪑 Room Set-Up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Small group clusters or semicircle seating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Clear sightlines to the screen without awkward turning</a:t>
            </a:r>
          </a:p>
          <a:p>
            <a:br>
              <a:rPr lang="en-CA" sz="1100" dirty="0"/>
            </a:br>
            <a:endParaRPr lang="en-CA" sz="1100" dirty="0"/>
          </a:p>
          <a:p>
            <a:r>
              <a:rPr lang="en-CA" sz="1100" b="1" dirty="0"/>
              <a:t>📺 Technology Check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Test projector / display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100" dirty="0"/>
              <a:t>Open slides in Presenter View so speaker notes are visible</a:t>
            </a:r>
          </a:p>
          <a:p>
            <a:br>
              <a:rPr lang="en-CA" sz="1100" dirty="0"/>
            </a:br>
            <a:r>
              <a:rPr lang="en-CA" b="1"/>
              <a:t>- - - - - - - - - - - - - - - - - - - - - - - - - - - - - - - - - - - - - - - - - - - - - - - - - - - - - - - - - - - - - - - - - - - - - - - - - - - - - - - - - - - - - - - - - - - - - - - - - - - - </a:t>
            </a:r>
            <a:endParaRPr lang="en-CA" sz="1100" dirty="0"/>
          </a:p>
          <a:p>
            <a:endParaRPr lang="en-CA" sz="1100" dirty="0"/>
          </a:p>
          <a:p>
            <a:r>
              <a:rPr lang="en-CA" sz="1100" b="1" dirty="0"/>
              <a:t>Facilitator Prep Notes</a:t>
            </a:r>
          </a:p>
          <a:p>
            <a:r>
              <a:rPr lang="en-CA" sz="1100" b="1" dirty="0"/>
              <a:t>Activity Type:</a:t>
            </a:r>
            <a:r>
              <a:rPr lang="en-CA" sz="1100" dirty="0"/>
              <a:t> Facilitator preparation</a:t>
            </a:r>
          </a:p>
          <a:p>
            <a:r>
              <a:rPr lang="en-CA" sz="1100" b="1" dirty="0"/>
              <a:t>Timing:</a:t>
            </a:r>
            <a:r>
              <a:rPr lang="en-CA" sz="1100" dirty="0"/>
              <a:t> Before participants arrive</a:t>
            </a:r>
          </a:p>
          <a:p>
            <a:r>
              <a:rPr lang="en-CA" sz="1100" b="1" dirty="0"/>
              <a:t>Tip:</a:t>
            </a:r>
            <a:r>
              <a:rPr lang="en-CA" sz="1100" dirty="0"/>
              <a:t> This slide sets </a:t>
            </a:r>
            <a:r>
              <a:rPr lang="en-CA" sz="1100" i="1" dirty="0"/>
              <a:t>your</a:t>
            </a:r>
            <a:r>
              <a:rPr lang="en-CA" sz="1100" dirty="0"/>
              <a:t> mindset. Slow down here so you don’t rush later.</a:t>
            </a: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endParaRPr sz="1100" dirty="0"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Landing | Thank You &amp; What’s Next | 📍 Slide 10 of Blame Module Debrief | ⏱ 2 min | 📘 Workbook Page: N/A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🎤 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“Thank you for showing up and engaging today.</a:t>
            </a:r>
            <a:br>
              <a:rPr lang="en-CA" sz="1100" dirty="0"/>
            </a:br>
            <a:r>
              <a:rPr lang="en-CA" sz="1100" dirty="0"/>
              <a:t> Learning is a process—not a checkbox. This is just one step along the way.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You don’t have to have everything figured out. Stay curious, stay open, and stay close to the people doing the work.”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CA" sz="1100"/>
              <a:t>➡️ </a:t>
            </a:r>
            <a:r>
              <a:rPr lang="en-CA" sz="1100" b="1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/>
              <a:t> </a:t>
            </a:r>
            <a:r>
              <a:rPr lang="en-CA" sz="1100" dirty="0"/>
              <a:t>“Our next module is </a:t>
            </a:r>
            <a:r>
              <a:rPr lang="en-CA" sz="1100" b="1" dirty="0"/>
              <a:t>Complexity</a:t>
            </a:r>
            <a:r>
              <a:rPr lang="en-CA" sz="1100" dirty="0"/>
              <a:t>. I’m looking forward to gathering again and continuing the conversation.”</a:t>
            </a:r>
            <a:br>
              <a:rPr lang="en-CA" sz="1100" dirty="0"/>
            </a:br>
            <a:br>
              <a:rPr lang="en-CA" sz="1100" dirty="0"/>
            </a:b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Closure + preview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2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Normalize ongoing learning and imperfect progress</a:t>
            </a:r>
            <a:br>
              <a:rPr lang="en-CA" sz="1100" dirty="0"/>
            </a:br>
            <a:r>
              <a:rPr lang="en-CA" sz="1100" dirty="0"/>
              <a:t> • Affirm participation and curiosity</a:t>
            </a:r>
            <a:br>
              <a:rPr lang="en-CA" sz="1100" dirty="0"/>
            </a:br>
            <a:r>
              <a:rPr lang="en-CA" sz="1100" dirty="0"/>
              <a:t> • Signal continuity into the next module (“Complexity”)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End with warmth and steadiness, not urgency</a:t>
            </a:r>
            <a:br>
              <a:rPr lang="en-CA" sz="1100" dirty="0"/>
            </a:br>
            <a:r>
              <a:rPr lang="en-CA" sz="1100" dirty="0"/>
              <a:t> • Avoid inviting new discussion here</a:t>
            </a:r>
            <a:br>
              <a:rPr lang="en-CA" sz="1100" dirty="0"/>
            </a:br>
            <a:r>
              <a:rPr lang="en-CA" sz="1100" dirty="0"/>
              <a:t> • Keep the final tone encouraging and spacious</a:t>
            </a:r>
            <a:br>
              <a:rPr lang="en-CA" sz="1100" dirty="0"/>
            </a:br>
            <a:r>
              <a:rPr lang="en-CA" sz="1100" dirty="0"/>
              <a:t> • Make eye contact; let the group feel the close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/>
          </a:p>
        </p:txBody>
      </p:sp>
      <p:sp>
        <p:nvSpPr>
          <p:cNvPr id="190" name="Google Shape;19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a19fab40dc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3a19fab40dc_1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CA" dirty="0">
                <a:highlight>
                  <a:srgbClr val="FFFFFF"/>
                </a:highlight>
              </a:rPr>
              <a:t>🔹 </a:t>
            </a:r>
            <a:r>
              <a:rPr lang="en-CA" b="0" dirty="0">
                <a:highlight>
                  <a:srgbClr val="FFFFFF"/>
                </a:highlight>
              </a:rPr>
              <a:t>Take Off </a:t>
            </a:r>
            <a:r>
              <a:rPr lang="en-CA" dirty="0">
                <a:highlight>
                  <a:srgbClr val="FFFFFF"/>
                </a:highlight>
              </a:rPr>
              <a:t>| Safety Briefing | 📍 </a:t>
            </a:r>
            <a:r>
              <a:rPr lang="en-CA" i="1" dirty="0">
                <a:highlight>
                  <a:srgbClr val="FFFFFF"/>
                </a:highlight>
              </a:rPr>
              <a:t>Slide 2 of Blame</a:t>
            </a:r>
            <a:r>
              <a:rPr lang="en-CA" dirty="0">
                <a:highlight>
                  <a:srgbClr val="FFFFFF"/>
                </a:highlight>
              </a:rPr>
              <a:t> | ⏱️ </a:t>
            </a:r>
            <a:r>
              <a:rPr lang="en-CA" i="1" dirty="0">
                <a:highlight>
                  <a:srgbClr val="FFFFFF"/>
                </a:highlight>
              </a:rPr>
              <a:t>2 min</a:t>
            </a:r>
            <a:r>
              <a:rPr lang="en-CA" dirty="0">
                <a:highlight>
                  <a:srgbClr val="FFFFFF"/>
                </a:highlight>
              </a:rPr>
              <a:t> | 📘 </a:t>
            </a:r>
            <a:r>
              <a:rPr lang="en-CA" i="1" dirty="0">
                <a:highlight>
                  <a:srgbClr val="FFFFFF"/>
                </a:highlight>
              </a:rPr>
              <a:t>No Workbook Page</a:t>
            </a: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CA" b="1" dirty="0">
                <a:highlight>
                  <a:srgbClr val="FFFFFF"/>
                </a:highlight>
              </a:rPr>
            </a:br>
            <a:r>
              <a:rPr lang="en-CA" b="1" dirty="0">
                <a:highlight>
                  <a:srgbClr val="FFFFFF"/>
                </a:highlight>
              </a:rPr>
              <a:t>🎤 Facilitator</a:t>
            </a:r>
            <a:r>
              <a:rPr lang="en-CA" b="1" dirty="0">
                <a:highlight>
                  <a:schemeClr val="lt1"/>
                </a:highlight>
              </a:rPr>
              <a:t> Script: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"Before we begin, let’s quickly cover safety and emergency procedures for this session."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Emergency &amp; Safety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Point out the nearest exits and the designated assembly point.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Note where the first aid kit and AED are located and identify the first aider if applicable.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Clarify the procedure for medical emergencies (e.g., call 911 or building security).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Facilities &amp; Comfort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Indicate where washrooms are located.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Ask participants to keep walkways clear of bags or cords.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Let them know they can quietly step out at any time if needed.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Technology &amp; Etiquette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Remind participants to silence phones.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Let them know it’s fine to step out for urgent calls.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Clarify whether photos of slides or materials are okay.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tabLst/>
              <a:defRPr/>
            </a:pPr>
            <a:r>
              <a:rPr lang="en-CA" dirty="0">
                <a:highlight>
                  <a:srgbClr val="FFFFFF"/>
                </a:highlight>
              </a:rPr>
              <a:t>➡️ </a:t>
            </a:r>
            <a:r>
              <a:rPr lang="en-CA" b="1" dirty="0">
                <a:highlight>
                  <a:srgbClr val="FFFFFF"/>
                </a:highlight>
              </a:rPr>
              <a:t>Optional Transition Line: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CA" i="1" dirty="0">
                <a:highlight>
                  <a:srgbClr val="FFFFFF"/>
                </a:highlight>
              </a:rPr>
              <a:t>“Let’s start by getting to know each other—and setting the tone for the day.”</a:t>
            </a: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- - - - - - - - - - - - - - - - - - - - - - - - - - - - - - - - - - - - - - - - - - - - - - - - - - - - - - - - - - - - - - - - - - - - - - - - - - - - - - - - - - - - - - - - - - - - - - - - - - - -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Facilitator Prep Notes</a:t>
            </a: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Pre-Session Safety Checklist for Facilitators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b="1" dirty="0">
                <a:highlight>
                  <a:srgbClr val="FFFFFF"/>
                </a:highlight>
              </a:rPr>
              <a:t>Before the session, confirm and note down: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Emergency exits — number, locations, and evacuation routes.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Assembly point — where participants gather in case of evacuation.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AED locations — confirm nearest AED and how to access it.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First aid kit — location and responsible person(s).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On-site emergency protocols — fire, medical, lockdown, etc.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Building emergency contact numbers — reception/security if applicable.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CA" dirty="0">
                <a:highlight>
                  <a:srgbClr val="FFFFFF"/>
                </a:highlight>
              </a:rPr>
              <a:t>✅ Washroom locations — nearest and accessible facilities.</a:t>
            </a:r>
            <a:endParaRPr dirty="0"/>
          </a:p>
        </p:txBody>
      </p:sp>
      <p:sp>
        <p:nvSpPr>
          <p:cNvPr id="106" name="Google Shape;106;g3a19fab40dc_1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b="0" dirty="0"/>
              <a:t>🔹 Take-off | Framing the Experience | 📍 Slide 3 of Blame Module Debrief | ⏱ 3 min | 📘 No Workbook Page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300" b="1" dirty="0"/>
              <a:t>🎤 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“Before we get to our content, I want to take a moment to frame what this session is—and what it isn’t.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This isn’t a time to debate the ideas or try to fix the whole organization. We’re not here to convince or clash, or to jump ahead into solutions. Instead, consider this space as a chance to experiment with new ways of seeing.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 ✅ It is a space to reflect on what landed with you</a:t>
            </a:r>
            <a:br>
              <a:rPr lang="en-CA" sz="1100" dirty="0"/>
            </a:br>
            <a:r>
              <a:rPr lang="en-CA" sz="1100" dirty="0"/>
              <a:t> ✅ It is a chance to hear diverse perspectives</a:t>
            </a:r>
            <a:br>
              <a:rPr lang="en-CA" sz="1100" dirty="0"/>
            </a:br>
            <a:r>
              <a:rPr lang="en-CA" sz="1100" dirty="0"/>
              <a:t> ✅ It is a way to revisit the stories and ideas and solidify your learning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 🚫 It’s not a debate</a:t>
            </a:r>
            <a:br>
              <a:rPr lang="en-CA" sz="1100" dirty="0"/>
            </a:br>
            <a:r>
              <a:rPr lang="en-CA" sz="1100" dirty="0"/>
              <a:t> 🚫 It’s not about proving or defending positions</a:t>
            </a:r>
            <a:br>
              <a:rPr lang="en-CA" sz="1100" dirty="0"/>
            </a:br>
            <a:r>
              <a:rPr lang="en-CA" sz="1100" dirty="0"/>
              <a:t> 🚫 It’s not about changing policy today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We’re all at different points in our learning curve—and that’s okay. This is just one stop along the way, and you’re invited to explore it with curiosity.”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dirty="0"/>
              <a:t>“Now that we’ve framed our session, let’s take a quick look back at what we each learned individually during the module.”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CA" sz="1300" b="1" dirty="0"/>
              <a:t>Facilitator Prep Notes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b="1" dirty="0"/>
              <a:t>Activity Type:</a:t>
            </a:r>
            <a:r>
              <a:rPr lang="en-CA" sz="1100" dirty="0"/>
              <a:t> Framing &amp; expectation-setting</a:t>
            </a:r>
            <a:br>
              <a:rPr lang="en-CA" sz="1100" dirty="0"/>
            </a:br>
            <a:r>
              <a:rPr lang="en-CA" sz="1100" dirty="0"/>
              <a:t> </a:t>
            </a:r>
            <a:r>
              <a:rPr lang="en-CA" sz="1100" b="1" dirty="0"/>
              <a:t>Timing:</a:t>
            </a:r>
            <a:r>
              <a:rPr lang="en-CA" sz="1100" dirty="0"/>
              <a:t> 3 minutes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Set psychological safety (do introductions if needed)</a:t>
            </a:r>
            <a:br>
              <a:rPr lang="en-CA" sz="1100" dirty="0"/>
            </a:br>
            <a:r>
              <a:rPr lang="en-CA" sz="1100" dirty="0"/>
              <a:t> • Calibrate expectations</a:t>
            </a:r>
            <a:br>
              <a:rPr lang="en-CA" sz="1100" dirty="0"/>
            </a:br>
            <a:r>
              <a:rPr lang="en-CA" sz="1100" dirty="0"/>
              <a:t> • Establish shared norms: meaning-making, not mastery or debate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Your tone sets the tone—speak calmly and with intention</a:t>
            </a:r>
            <a:br>
              <a:rPr lang="en-CA" sz="1100" dirty="0"/>
            </a:br>
            <a:r>
              <a:rPr lang="en-CA" sz="1100" dirty="0"/>
              <a:t> • Use inclusive language (“we’re here together…”)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None/>
            </a:pPr>
            <a:endParaRPr lang="en-CA" sz="1100" dirty="0"/>
          </a:p>
        </p:txBody>
      </p:sp>
      <p:sp>
        <p:nvSpPr>
          <p:cNvPr id="106" name="Google Shape;10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Altitude | Module Recap: Blame | 📍 Slide 4 of Blame Module Debrief | ⏱ 4 min | 📘 Workbook Pages 6–13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🎤 Facilitator Script: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“Before we move into reflection, let’s take a moment to recap together what this module explored.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Let me start by asking you: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What stood out to you as the main ideas this module was trying to unpack?</a:t>
            </a:r>
            <a:r>
              <a:rPr lang="en-CA" sz="1100" dirty="0"/>
              <a:t>”</a:t>
            </a:r>
            <a:br>
              <a:rPr lang="en-CA" sz="1100" dirty="0"/>
            </a:b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“Here are a few of the core themes the module highlighted…”</a:t>
            </a:r>
            <a:br>
              <a:rPr lang="en-CA" sz="1100" dirty="0"/>
            </a:br>
            <a:r>
              <a:rPr lang="en-CA" sz="1100" dirty="0"/>
              <a:t> (Paraphrase, don’t read verbatim.)</a:t>
            </a:r>
            <a:br>
              <a:rPr lang="en-CA" sz="1100" dirty="0"/>
            </a:br>
            <a:r>
              <a:rPr lang="en-CA" sz="1100" dirty="0"/>
              <a:t> • Why blame shows up</a:t>
            </a:r>
            <a:br>
              <a:rPr lang="en-CA" sz="1100" dirty="0"/>
            </a:br>
            <a:r>
              <a:rPr lang="en-CA" sz="1100" dirty="0"/>
              <a:t> • The fundamental attribution error</a:t>
            </a:r>
            <a:br>
              <a:rPr lang="en-CA" sz="1100" dirty="0"/>
            </a:br>
            <a:r>
              <a:rPr lang="en-CA" sz="1100" dirty="0"/>
              <a:t> • The difference between person problems and system problems</a:t>
            </a:r>
            <a:br>
              <a:rPr lang="en-CA" sz="1100" dirty="0"/>
            </a:br>
            <a:r>
              <a:rPr lang="en-CA" sz="1100" dirty="0"/>
              <a:t> • How blame hides learning</a:t>
            </a:r>
            <a:br>
              <a:rPr lang="en-CA" sz="1100" dirty="0"/>
            </a:br>
            <a:r>
              <a:rPr lang="en-CA" sz="1100" dirty="0"/>
              <a:t> • What changes when we choose curiosity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“With that foundation, let’s revisit one of the most memorable parts of this module: the stories.”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Activity Type:</a:t>
            </a:r>
            <a:r>
              <a:rPr lang="en-CA" sz="1100" dirty="0"/>
              <a:t> Summary + orientation + participant co-creation</a:t>
            </a:r>
            <a:br>
              <a:rPr lang="en-CA" sz="1100" dirty="0"/>
            </a:br>
            <a:r>
              <a:rPr lang="en-CA" sz="1100" dirty="0"/>
              <a:t> </a:t>
            </a:r>
            <a:r>
              <a:rPr lang="en-CA" sz="1100" b="1" dirty="0"/>
              <a:t>Purpose:</a:t>
            </a:r>
            <a:br>
              <a:rPr lang="en-CA" sz="1100" b="1" dirty="0"/>
            </a:br>
            <a:r>
              <a:rPr lang="en-CA" sz="1100" dirty="0"/>
              <a:t> • Invite participants to co-own the recap</a:t>
            </a:r>
            <a:br>
              <a:rPr lang="en-CA" sz="1100" dirty="0"/>
            </a:br>
            <a:r>
              <a:rPr lang="en-CA" sz="1100" dirty="0"/>
              <a:t> • Reinforce shared meaning-making</a:t>
            </a:r>
            <a:br>
              <a:rPr lang="en-CA" sz="1100" dirty="0"/>
            </a:br>
            <a:r>
              <a:rPr lang="en-CA" sz="1100" dirty="0"/>
              <a:t> • Anchor in core ideas before deeper reflection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Keep participant sharing brief</a:t>
            </a:r>
            <a:br>
              <a:rPr lang="en-CA" sz="1100" dirty="0"/>
            </a:br>
            <a:r>
              <a:rPr lang="en-CA" sz="1100" dirty="0"/>
              <a:t> • Affirm answers neutrally</a:t>
            </a:r>
            <a:br>
              <a:rPr lang="en-CA" sz="1100" dirty="0"/>
            </a:br>
            <a:r>
              <a:rPr lang="en-CA" sz="1100" dirty="0"/>
              <a:t> • Avoid deep explanation — this is grounding, not teaching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</p:txBody>
      </p:sp>
      <p:sp>
        <p:nvSpPr>
          <p:cNvPr id="114" name="Google Shape;11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Altitude | Story Highlights | 📍 Slide 5 of Blame Module Debrief | ⏱ 6 min | 📘 Workbook Pages 6–13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🎤 </a:t>
            </a:r>
            <a:r>
              <a:rPr lang="en-CA" sz="1100" b="1" dirty="0"/>
              <a:t>Facilitator Script:</a:t>
            </a:r>
            <a:endParaRPr sz="11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“Let’s bring back a few of the stories from the Blame module.</a:t>
            </a:r>
            <a:br>
              <a:rPr lang="en-CA" sz="1100" dirty="0"/>
            </a:br>
            <a:r>
              <a:rPr lang="en-CA" sz="1100" dirty="0"/>
              <a:t> Stories help us </a:t>
            </a:r>
            <a:r>
              <a:rPr lang="en-CA" sz="1100" i="1" dirty="0"/>
              <a:t>see</a:t>
            </a:r>
            <a:r>
              <a:rPr lang="en-CA" sz="1100" dirty="0"/>
              <a:t> concepts, not just understand them, so I want to take a moment to surface what stood out.”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“Here are a few reminders to jog your memory:</a:t>
            </a:r>
            <a:br>
              <a:rPr lang="en-CA" sz="1100" dirty="0"/>
            </a:br>
            <a:r>
              <a:rPr lang="en-CA" sz="1100" dirty="0"/>
              <a:t> • </a:t>
            </a:r>
            <a:r>
              <a:rPr lang="en-CA" sz="1100" b="1" dirty="0"/>
              <a:t>The Dog Gate story</a:t>
            </a:r>
            <a:r>
              <a:rPr lang="en-CA" sz="1100" dirty="0"/>
              <a:t> — Bob noticing his kids avoiding the gate and how quickly he labeled them as ‘lazy’ before noticing the design problem.</a:t>
            </a:r>
            <a:br>
              <a:rPr lang="en-CA" sz="1100" dirty="0"/>
            </a:br>
            <a:r>
              <a:rPr lang="en-CA" sz="1100" dirty="0"/>
              <a:t> • </a:t>
            </a:r>
            <a:r>
              <a:rPr lang="en-CA" sz="1100" b="1" dirty="0"/>
              <a:t>The forklift operator with zero strikes left</a:t>
            </a:r>
            <a:r>
              <a:rPr lang="en-CA" sz="1100" dirty="0"/>
              <a:t> — a rule-based system that cornered a person instead of addressing the conditions underneath.</a:t>
            </a:r>
            <a:br>
              <a:rPr lang="en-CA" sz="1100" dirty="0"/>
            </a:br>
            <a:r>
              <a:rPr lang="en-CA" sz="1100" dirty="0"/>
              <a:t> • </a:t>
            </a:r>
            <a:r>
              <a:rPr lang="en-CA" sz="1100" b="1" dirty="0"/>
              <a:t>Andy’s solvent disposal story</a:t>
            </a:r>
            <a:r>
              <a:rPr lang="en-CA" sz="1100" dirty="0"/>
              <a:t> — a moment where what looked like a ‘person problem’ was actually shaped by the way the system was set up.”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[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Pause — scan the room.]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“As you think about these, notice:</a:t>
            </a:r>
            <a:br>
              <a:rPr lang="en-CA" sz="1100" dirty="0"/>
            </a:br>
            <a:r>
              <a:rPr lang="en-CA" sz="1100" dirty="0"/>
              <a:t> </a:t>
            </a:r>
            <a:r>
              <a:rPr lang="en-CA" sz="1100" b="1" dirty="0"/>
              <a:t>Which story stuck with you the most? Why?</a:t>
            </a:r>
            <a:br>
              <a:rPr lang="en-CA" sz="1100" b="1" dirty="0"/>
            </a:br>
            <a:endParaRPr lang="en-CA" sz="11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 And what does it help us see about why blame shows up so quickly?</a:t>
            </a:r>
            <a:r>
              <a:rPr lang="en-CA" sz="1100" dirty="0"/>
              <a:t>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If the room is quiet, offer takeaways to anchor learning:</a:t>
            </a:r>
            <a:br>
              <a:rPr lang="en-CA" sz="1100" dirty="0"/>
            </a:br>
            <a:r>
              <a:rPr lang="en-CA" sz="1100" dirty="0"/>
              <a:t> • The Dog Gate story shows how labeling people as “lazy” can hide the real issue.</a:t>
            </a:r>
            <a:br>
              <a:rPr lang="en-CA" sz="1100" dirty="0"/>
            </a:br>
            <a:r>
              <a:rPr lang="en-CA" sz="1100" dirty="0"/>
              <a:t> • The forklift story shows how systems can trap people in no-win situations.</a:t>
            </a:r>
            <a:br>
              <a:rPr lang="en-CA" sz="1100" dirty="0"/>
            </a:br>
            <a:r>
              <a:rPr lang="en-CA" sz="1100" dirty="0"/>
              <a:t> • The solvent story shows how system design can make the “wrong” choice the easiest one to make.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endParaRPr sz="1100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CA" sz="1100" b="1" dirty="0"/>
              <a:t>Optional Transition Phrase</a:t>
            </a: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dirty="0"/>
              <a:t>➡️ </a:t>
            </a:r>
            <a:r>
              <a:rPr lang="en-CA" sz="1100" b="0" dirty="0"/>
              <a:t>“Now that the stories are fresh in our minds, let’s revisit some of the key ideas they helped illuminate.”</a:t>
            </a:r>
            <a:br>
              <a:rPr lang="en-CA" sz="1100" b="1" dirty="0"/>
            </a:br>
            <a:br>
              <a:rPr lang="en-CA" sz="1100" dirty="0"/>
            </a:b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br>
              <a:rPr lang="en-CA" sz="1100" i="1" dirty="0"/>
            </a:br>
            <a:br>
              <a:rPr lang="en-CA" sz="1100" i="1" dirty="0"/>
            </a:b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Recall + connection to narrative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6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Help participants reconnect emotionally and cognitively to the stories</a:t>
            </a:r>
            <a:br>
              <a:rPr lang="en-CA" sz="1100" dirty="0"/>
            </a:br>
            <a:r>
              <a:rPr lang="en-CA" sz="1100" dirty="0"/>
              <a:t> • Use narrative to deepen conceptual understanding</a:t>
            </a:r>
            <a:br>
              <a:rPr lang="en-CA" sz="1100" dirty="0"/>
            </a:br>
            <a:r>
              <a:rPr lang="en-CA" sz="1100" dirty="0"/>
              <a:t> • Support recall without slipping into analysis or problem-solving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Keep the pace steady—stories are anchors, not the main discussion</a:t>
            </a:r>
            <a:br>
              <a:rPr lang="en-CA" sz="1100" dirty="0"/>
            </a:br>
            <a:r>
              <a:rPr lang="en-CA" sz="1100" dirty="0"/>
              <a:t> • If the group is quiet, offer a quick reminder of the story</a:t>
            </a:r>
            <a:br>
              <a:rPr lang="en-CA" sz="1100" dirty="0"/>
            </a:br>
            <a:r>
              <a:rPr lang="en-CA" sz="1100" dirty="0"/>
              <a:t> • Name the takeaway simply (“This story helps us see how conditions shape behavior”)</a:t>
            </a:r>
            <a:br>
              <a:rPr lang="en-CA" sz="1100" dirty="0"/>
            </a:br>
            <a:r>
              <a:rPr lang="en-CA" sz="1100" dirty="0"/>
              <a:t> • Avoid adding new details or interpretations not in the module</a:t>
            </a:r>
            <a:br>
              <a:rPr lang="en-CA" sz="1100" dirty="0"/>
            </a:br>
            <a:r>
              <a:rPr lang="en-CA" sz="1100" dirty="0"/>
              <a:t> • Maintain neutrality; the story belongs to the learner’s meaning-making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br>
              <a:rPr lang="en-CA" sz="1100" dirty="0"/>
            </a:b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Altitude | Key Point Recap | 📍 Slide 6 of Blame Module Debrief | ⏱ 6 min | 📘 Workbook Pages 6–13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🎤 </a:t>
            </a:r>
            <a:r>
              <a:rPr lang="en-CA" sz="1100" b="1" dirty="0"/>
              <a:t>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“As you look at these key points, ask yourself (example questions):</a:t>
            </a:r>
            <a:br>
              <a:rPr lang="en-CA" sz="1100" dirty="0"/>
            </a:br>
            <a:r>
              <a:rPr lang="en-CA" sz="1100" dirty="0"/>
              <a:t> • Which of these makes more sense now?</a:t>
            </a:r>
            <a:br>
              <a:rPr lang="en-CA" sz="1100" dirty="0"/>
            </a:br>
            <a:r>
              <a:rPr lang="en-CA" sz="1100" dirty="0"/>
              <a:t> • Where have you seen this show up at work recently?”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CA" sz="1100" dirty="0"/>
              <a:t>Which of these key points do you already align with in your leadership practices?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CA" sz="1100" dirty="0"/>
              <a:t>Which of these key points do you need to remind yourself of in the days/weeks to come.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CA" sz="1100" dirty="0"/>
              <a:t>Which of these keys point is more critical for our organization to grasp more deeply? </a:t>
            </a:r>
            <a:endParaRPr lang="en-US" sz="1100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CA" sz="1100" b="1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 “These ideas came to life through your own reactions and experiences. Let’s explore what resonated or shifted for you personally.”</a:t>
            </a:r>
            <a:br>
              <a:rPr lang="en-CA" sz="1100" dirty="0"/>
            </a:br>
            <a:br>
              <a:rPr lang="en-CA" sz="1100" dirty="0"/>
            </a:b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Synthesis + reconnection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6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Reinforce the core concepts of the Blame module</a:t>
            </a:r>
            <a:br>
              <a:rPr lang="en-CA" sz="1100" dirty="0"/>
            </a:br>
            <a:r>
              <a:rPr lang="en-CA" sz="1100" dirty="0"/>
              <a:t> • Help participants notice emerging connections</a:t>
            </a:r>
            <a:br>
              <a:rPr lang="en-CA" sz="1100" dirty="0"/>
            </a:br>
            <a:r>
              <a:rPr lang="en-CA" sz="1100" dirty="0"/>
              <a:t> • Create a bridge between story, concept, and personal reflection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Give participants a moment to scan the key points silently</a:t>
            </a:r>
            <a:br>
              <a:rPr lang="en-CA" sz="1100" dirty="0"/>
            </a:br>
            <a:r>
              <a:rPr lang="en-CA" sz="1100" dirty="0"/>
              <a:t> • Invite 1–2 brief observations</a:t>
            </a:r>
            <a:br>
              <a:rPr lang="en-CA" sz="1100" dirty="0"/>
            </a:br>
            <a:r>
              <a:rPr lang="en-CA" sz="1100" dirty="0"/>
              <a:t> • Keep the energy moving — this is not a deep discussion slide</a:t>
            </a:r>
            <a:br>
              <a:rPr lang="en-CA" sz="1100" dirty="0"/>
            </a:br>
            <a:r>
              <a:rPr lang="en-CA" sz="1100" dirty="0"/>
              <a:t> • Avoid correcting or “perfecting” participant interpretations</a:t>
            </a:r>
            <a:br>
              <a:rPr lang="en-CA" sz="1100" dirty="0"/>
            </a:br>
            <a:r>
              <a:rPr lang="en-CA" sz="1100" dirty="0"/>
              <a:t> • Use this slide to prepare the group for deeper internal reflection next</a:t>
            </a: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endParaRPr sz="1100" dirty="0"/>
          </a:p>
        </p:txBody>
      </p:sp>
      <p:sp>
        <p:nvSpPr>
          <p:cNvPr id="140" name="Google Shape;14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Altitude | What Resonated, Surprised, or Shifted? | 📍 Slide 7 of Blame Module Debrief | ⏱ 8 min | 📘 Workbook Pages 6–13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🎤 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“Let’s take a moment for some personal reflection.</a:t>
            </a:r>
            <a:br>
              <a:rPr lang="en-CA" sz="1100" dirty="0"/>
            </a:br>
            <a:r>
              <a:rPr lang="en-CA" sz="1100" dirty="0"/>
              <a:t> Reflect on these questions — feel free to jot down a few notes if that helps you process.”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[Pause ~60 seconds.]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“Now, let’s hear a few thoughts from the group. There’s no pressure to share — offer something only if you feel comfortable.”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b="1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 “Thank you for sharing. Let’s build on that by exploring how you applied these ideas through the homework challenge.”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Reflection + voluntary sharing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8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Deepen personal meaning-making</a:t>
            </a:r>
            <a:br>
              <a:rPr lang="en-CA" sz="1100" dirty="0"/>
            </a:br>
            <a:r>
              <a:rPr lang="en-CA" sz="1100" dirty="0"/>
              <a:t> • Surface insights that matter to participants</a:t>
            </a:r>
            <a:br>
              <a:rPr lang="en-CA" sz="1100" dirty="0"/>
            </a:br>
            <a:r>
              <a:rPr lang="en-CA" sz="1100" dirty="0"/>
              <a:t> • Shift the room from cognitive summary → lived relevance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Allow at least 60 seconds of silence for reflection — don’t rush it</a:t>
            </a:r>
            <a:br>
              <a:rPr lang="en-CA" sz="1100" dirty="0"/>
            </a:br>
            <a:r>
              <a:rPr lang="en-CA" sz="1100" dirty="0"/>
              <a:t> • Normalize all answers (“That’s a helpful reflection”)</a:t>
            </a:r>
            <a:br>
              <a:rPr lang="en-CA" sz="1100" dirty="0"/>
            </a:br>
            <a:r>
              <a:rPr lang="en-CA" sz="1100" dirty="0"/>
              <a:t> • If sharing is slow, gently prompt (“Anyone have a moment that stood out?”)</a:t>
            </a:r>
            <a:br>
              <a:rPr lang="en-CA" sz="1100" dirty="0"/>
            </a:br>
            <a:r>
              <a:rPr lang="en-CA" sz="1100" dirty="0"/>
              <a:t> • Avoid debating interpretations</a:t>
            </a:r>
            <a:br>
              <a:rPr lang="en-CA" sz="1100" dirty="0"/>
            </a:br>
            <a:r>
              <a:rPr lang="en-CA" sz="1100" dirty="0"/>
              <a:t> • Keep focus on personal sensemaking, not case analysis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100"/>
              <a:buNone/>
            </a:pPr>
            <a:r>
              <a:rPr lang="en-CA" sz="1100" b="1" dirty="0"/>
              <a:t>Boundaries:</a:t>
            </a:r>
            <a:br>
              <a:rPr lang="en-CA" sz="1100" b="1" dirty="0"/>
            </a:br>
            <a:r>
              <a:rPr lang="en-CA" sz="1100" dirty="0"/>
              <a:t> • No naming individuals or incidents</a:t>
            </a:r>
            <a:br>
              <a:rPr lang="en-CA" sz="1100" dirty="0"/>
            </a:br>
            <a:r>
              <a:rPr lang="en-CA" sz="1100" dirty="0"/>
              <a:t> • Keep the space reflective, not diagnostic or evaluative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/>
          </a:p>
        </p:txBody>
      </p:sp>
      <p:sp>
        <p:nvSpPr>
          <p:cNvPr id="161" name="Google Shape;16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Altitude | Blame Homework Challenge Debrief | 📍 Slide 8 of Blame Module Debrief | ⏱ 9 min | 📘 Workbook Pages 6–13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🎤 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“Now let’s talk about the Blame Challenge.</a:t>
            </a:r>
            <a:br>
              <a:rPr lang="en-CA" sz="1100" dirty="0"/>
            </a:br>
            <a:r>
              <a:rPr lang="en-CA" sz="1100" dirty="0"/>
              <a:t> If you tried it, what was your experience like?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• What was a situation where you noticed yourself slipping into blame?</a:t>
            </a:r>
            <a:br>
              <a:rPr lang="en-CA" sz="1100" dirty="0"/>
            </a:br>
            <a:r>
              <a:rPr lang="en-CA" sz="1100" dirty="0"/>
              <a:t> • What was it like to pause, hold back judgment, and stay curious?</a:t>
            </a:r>
            <a:br>
              <a:rPr lang="en-CA" sz="1100" dirty="0"/>
            </a:br>
            <a:r>
              <a:rPr lang="en-CA" sz="1100" dirty="0"/>
              <a:t> • In what ways did you change how you asked questions?</a:t>
            </a:r>
            <a:br>
              <a:rPr lang="en-CA" sz="1100" dirty="0"/>
            </a:br>
            <a:r>
              <a:rPr lang="en-CA" sz="1100" dirty="0"/>
              <a:t> • How did people respond when you shifted from blaming to learning?”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“You’re welcome to share if you’d like, and it’s also okay to simply listen.”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 “Let’s shift from reflection into intention.”</a:t>
            </a:r>
            <a:br>
              <a:rPr lang="en-CA" sz="1100" dirty="0"/>
            </a:br>
            <a:br>
              <a:rPr lang="en-CA" sz="1100" dirty="0"/>
            </a:b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Applied practice reflection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9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Help participants reflect on how applying the module shifted their thinking</a:t>
            </a:r>
            <a:br>
              <a:rPr lang="en-CA" sz="1100" dirty="0"/>
            </a:br>
            <a:r>
              <a:rPr lang="en-CA" sz="1100" dirty="0"/>
              <a:t> • Encourage curiosity around their own reactions and tendencies</a:t>
            </a:r>
            <a:br>
              <a:rPr lang="en-CA" sz="1100" dirty="0"/>
            </a:br>
            <a:r>
              <a:rPr lang="en-CA" sz="1100" dirty="0"/>
              <a:t> • Reinforce the movement from blame → learning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Invite 1–3 brief shares; keep them concise</a:t>
            </a:r>
            <a:br>
              <a:rPr lang="en-CA" sz="1100" dirty="0"/>
            </a:br>
            <a:r>
              <a:rPr lang="en-CA" sz="1100" dirty="0"/>
              <a:t> • Normalize both successes and struggles (“This is a hard habit to shift”)</a:t>
            </a:r>
            <a:br>
              <a:rPr lang="en-CA" sz="1100" dirty="0"/>
            </a:br>
            <a:r>
              <a:rPr lang="en-CA" sz="1100" dirty="0"/>
              <a:t> • Redirect storytelling that becomes too detailed (“Let’s keep it general…”)</a:t>
            </a:r>
            <a:br>
              <a:rPr lang="en-CA" sz="1100" dirty="0"/>
            </a:br>
            <a:r>
              <a:rPr lang="en-CA" sz="1100" dirty="0"/>
              <a:t> • If no one completed the homework, shift to:</a:t>
            </a:r>
            <a:br>
              <a:rPr lang="en-CA" sz="1100" dirty="0"/>
            </a:br>
            <a:r>
              <a:rPr lang="en-CA" sz="1100" dirty="0"/>
              <a:t> “What situation </a:t>
            </a:r>
            <a:r>
              <a:rPr lang="en-CA" sz="1100" i="1" dirty="0"/>
              <a:t>could</a:t>
            </a:r>
            <a:r>
              <a:rPr lang="en-CA" sz="1100" dirty="0"/>
              <a:t> you imagine applying this to?”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Boundaries:</a:t>
            </a:r>
            <a:br>
              <a:rPr lang="en-CA" sz="1100" b="1" dirty="0"/>
            </a:br>
            <a:r>
              <a:rPr lang="en-CA" sz="1100" dirty="0"/>
              <a:t> • No identifying real people or sensitive situations</a:t>
            </a:r>
            <a:br>
              <a:rPr lang="en-CA" sz="1100" dirty="0"/>
            </a:br>
            <a:r>
              <a:rPr lang="en-CA" sz="1100" dirty="0"/>
              <a:t> • Keep focus on the </a:t>
            </a:r>
            <a:r>
              <a:rPr lang="en-CA" sz="1100" i="1" dirty="0"/>
              <a:t>experience of curiosity</a:t>
            </a:r>
            <a:r>
              <a:rPr lang="en-CA" sz="1100" dirty="0"/>
              <a:t>, not critiquing others</a:t>
            </a: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endParaRPr sz="1100" dirty="0"/>
          </a:p>
        </p:txBody>
      </p:sp>
      <p:sp>
        <p:nvSpPr>
          <p:cNvPr id="170" name="Google Shape;17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C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0" dirty="0"/>
              <a:t>🔹 Landing | From Reflection to Action | 📍 Slide 9 of Blame Module Debrief | ⏱ 6 min | 📘 Workbook Page: N/A</a:t>
            </a:r>
            <a:endParaRPr sz="11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300" b="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🎤 Facilitator Script: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“As we wrap up, let’s shift from reflection to intention. Take a moment to consider: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• Something you want to pay closer attention to this week</a:t>
            </a:r>
            <a:br>
              <a:rPr lang="en-CA" sz="1100" dirty="0"/>
            </a:br>
            <a:r>
              <a:rPr lang="en-CA" sz="1100" dirty="0"/>
              <a:t> • A conversation you’d like to approach differently</a:t>
            </a:r>
            <a:br>
              <a:rPr lang="en-CA" sz="1100" dirty="0"/>
            </a:br>
            <a:r>
              <a:rPr lang="en-CA" sz="1100" dirty="0"/>
              <a:t> • One place where choosing curiosity could make a difference</a:t>
            </a:r>
            <a:br>
              <a:rPr lang="en-CA" sz="1100" dirty="0"/>
            </a:br>
            <a:r>
              <a:rPr lang="en-CA" sz="1100" dirty="0"/>
              <a:t> • A practical next step you want to try before the next module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Take about 30 seconds to reflect.”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[Pause.]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“If you’re comfortable, feel free to share one intention aloud.”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CA" sz="1100" dirty="0"/>
              <a:t>➡️ </a:t>
            </a:r>
            <a:r>
              <a:rPr lang="en-CA" sz="1100" b="1" dirty="0"/>
              <a:t>Optional Transition Line: 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dirty="0"/>
              <a:t> “Let’s close with a look at what’s next.”</a:t>
            </a:r>
            <a:br>
              <a:rPr lang="en-CA" sz="1100" dirty="0"/>
            </a:br>
            <a:br>
              <a:rPr lang="en-CA" sz="1100" dirty="0"/>
            </a:br>
            <a:r>
              <a:rPr lang="en-CA" sz="1100" i="1" dirty="0"/>
              <a:t>- - - - - - - - - - - - - - - - - - - - - - - - - - - - - - - - - - - - - - - - - - - - - - - - - - - - - - - - - - - - - - - - - - - - - - - - - -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300" b="1" dirty="0"/>
              <a:t>Facilitator Prep Notes</a:t>
            </a:r>
            <a:endParaRPr sz="1300" b="1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Activity Type:</a:t>
            </a:r>
            <a:br>
              <a:rPr lang="en-CA" sz="1100" b="1" dirty="0"/>
            </a:br>
            <a:r>
              <a:rPr lang="en-CA" sz="1100" dirty="0"/>
              <a:t> Intention-setting + forward momentum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Timing:</a:t>
            </a:r>
            <a:br>
              <a:rPr lang="en-CA" sz="1100" b="1" dirty="0"/>
            </a:br>
            <a:r>
              <a:rPr lang="en-CA" sz="1100" dirty="0"/>
              <a:t> 6 minutes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Objective:</a:t>
            </a:r>
            <a:br>
              <a:rPr lang="en-CA" sz="1100" b="1" dirty="0"/>
            </a:br>
            <a:r>
              <a:rPr lang="en-CA" sz="1100" dirty="0"/>
              <a:t> • Help participants turn insights into small, meaningful next steps</a:t>
            </a:r>
            <a:br>
              <a:rPr lang="en-CA" sz="1100" dirty="0"/>
            </a:br>
            <a:r>
              <a:rPr lang="en-CA" sz="1100" dirty="0"/>
              <a:t> • Reinforce curiosity as an actionable leadership habit</a:t>
            </a:r>
            <a:br>
              <a:rPr lang="en-CA" sz="1100" dirty="0"/>
            </a:br>
            <a:r>
              <a:rPr lang="en-CA" sz="1100" dirty="0"/>
              <a:t> • Create psychological commitment without pressure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Tips:</a:t>
            </a:r>
            <a:br>
              <a:rPr lang="en-CA" sz="1100" b="1" dirty="0"/>
            </a:br>
            <a:r>
              <a:rPr lang="en-CA" sz="1100" dirty="0"/>
              <a:t> • Give silent reflection time before asking for shares</a:t>
            </a:r>
            <a:br>
              <a:rPr lang="en-CA" sz="1100" dirty="0"/>
            </a:br>
            <a:r>
              <a:rPr lang="en-CA" sz="1100" dirty="0"/>
              <a:t> • Encourage small, realistic intentions</a:t>
            </a:r>
            <a:br>
              <a:rPr lang="en-CA" sz="1100" dirty="0"/>
            </a:br>
            <a:r>
              <a:rPr lang="en-CA" sz="1100" dirty="0"/>
              <a:t> • Affirm gently (“That’s a great shift”)</a:t>
            </a:r>
            <a:br>
              <a:rPr lang="en-CA" sz="1100" dirty="0"/>
            </a:br>
            <a:r>
              <a:rPr lang="en-CA" sz="1100" dirty="0"/>
              <a:t> • Offer a sample intention if the group is stuck (“Maybe choosing curiosity in one tough moment this week…”)</a:t>
            </a:r>
            <a:endParaRPr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100" b="1" dirty="0"/>
              <a:t>Boundaries:</a:t>
            </a:r>
            <a:br>
              <a:rPr lang="en-CA" sz="1100" b="1" dirty="0"/>
            </a:br>
            <a:r>
              <a:rPr lang="en-CA" sz="1100" dirty="0"/>
              <a:t> • Avoid making this feel like goal-setting or performance</a:t>
            </a:r>
            <a:br>
              <a:rPr lang="en-CA" sz="1100" dirty="0"/>
            </a:br>
            <a:r>
              <a:rPr lang="en-CA" sz="1100" dirty="0"/>
              <a:t> • Keep the focus on experimentation, not perfection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CA" sz="1100" dirty="0"/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endParaRPr sz="1100" dirty="0"/>
          </a:p>
        </p:txBody>
      </p:sp>
      <p:sp>
        <p:nvSpPr>
          <p:cNvPr id="181" name="Google Shape;18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CA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0426687fa_0_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3b0426687fa_0_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3b0426687fa_0_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  <p:sp>
        <p:nvSpPr>
          <p:cNvPr id="90" name="Google Shape;90;g3b0426687fa_0_91"/>
          <p:cNvSpPr/>
          <p:nvPr/>
        </p:nvSpPr>
        <p:spPr>
          <a:xfrm>
            <a:off x="0" y="5600700"/>
            <a:ext cx="12192000" cy="1285800"/>
          </a:xfrm>
          <a:prstGeom prst="rect">
            <a:avLst/>
          </a:prstGeom>
          <a:solidFill>
            <a:srgbClr val="162338"/>
          </a:solidFill>
          <a:ln w="12700" cap="flat" cmpd="sng">
            <a:solidFill>
              <a:srgbClr val="4050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g3b0426687fa_0_91" descr="A black background with white letters&#10;&#10;Description automatically generated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3114" y="5671751"/>
            <a:ext cx="1889213" cy="106267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3b0426687fa_0_91"/>
          <p:cNvSpPr txBox="1">
            <a:spLocks noGrp="1"/>
          </p:cNvSpPr>
          <p:nvPr>
            <p:ph type="title"/>
          </p:nvPr>
        </p:nvSpPr>
        <p:spPr>
          <a:xfrm>
            <a:off x="530048" y="5022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Montserrat"/>
              <a:buNone/>
              <a:defRPr sz="5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Onl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A8E"/>
              </a:buClr>
              <a:buSzPts val="2400"/>
              <a:buNone/>
              <a:defRPr sz="2400">
                <a:solidFill>
                  <a:srgbClr val="898A8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2000"/>
              <a:buNone/>
              <a:defRPr sz="2000">
                <a:solidFill>
                  <a:srgbClr val="898A8E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800"/>
              <a:buNone/>
              <a:defRPr sz="1800">
                <a:solidFill>
                  <a:srgbClr val="898A8E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A8E"/>
              </a:buClr>
              <a:buSzPts val="1600"/>
              <a:buNone/>
              <a:defRPr sz="1600">
                <a:solidFill>
                  <a:srgbClr val="898A8E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A8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/>
        </p:nvSpPr>
        <p:spPr>
          <a:xfrm>
            <a:off x="573573" y="4397502"/>
            <a:ext cx="9973657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"/>
              <a:buNone/>
            </a:pPr>
            <a:r>
              <a:rPr lang="en-CA" sz="4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Debrief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"/>
              <a:buNone/>
            </a:pPr>
            <a:r>
              <a:rPr lang="en-CA" sz="4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Face-to-Face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" name="Google Shape;192;p9"/>
          <p:cNvGraphicFramePr/>
          <p:nvPr/>
        </p:nvGraphicFramePr>
        <p:xfrm>
          <a:off x="1156270" y="1327502"/>
          <a:ext cx="7270045" cy="4846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3" name="Google Shape;193;p9"/>
          <p:cNvSpPr/>
          <p:nvPr/>
        </p:nvSpPr>
        <p:spPr>
          <a:xfrm>
            <a:off x="1" y="6118167"/>
            <a:ext cx="12192000" cy="765939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9" descr="A black background with white letters&#10;&#10;Description automatically generated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1125" y="5642858"/>
            <a:ext cx="1889210" cy="106268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/>
          <p:nvPr/>
        </p:nvSpPr>
        <p:spPr>
          <a:xfrm>
            <a:off x="0" y="0"/>
            <a:ext cx="9906000" cy="68841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 txBox="1"/>
          <p:nvPr/>
        </p:nvSpPr>
        <p:spPr>
          <a:xfrm>
            <a:off x="755302" y="856258"/>
            <a:ext cx="9973657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Thank You &amp; What’s Next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 txBox="1"/>
          <p:nvPr/>
        </p:nvSpPr>
        <p:spPr>
          <a:xfrm>
            <a:off x="792481" y="1887781"/>
            <a:ext cx="88848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the Reflection Going: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is a process—this is just one step.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Stay curious. Stay open. Stay connected to those closest to the work.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We’ll revisit these ideas throughout the course.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next module in this course is called “</a:t>
            </a:r>
            <a:r>
              <a:rPr lang="en-C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Complexity</a:t>
            </a: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”. 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a19fab40dc_1_11"/>
          <p:cNvSpPr txBox="1">
            <a:spLocks noGrp="1"/>
          </p:cNvSpPr>
          <p:nvPr>
            <p:ph type="title"/>
          </p:nvPr>
        </p:nvSpPr>
        <p:spPr>
          <a:xfrm>
            <a:off x="530048" y="5022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Montserrat"/>
              <a:buNone/>
            </a:pPr>
            <a:r>
              <a:rPr lang="en-CA" sz="4400" b="1"/>
              <a:t>Safety Briefing</a:t>
            </a:r>
            <a:endParaRPr sz="44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/>
          <p:nvPr/>
        </p:nvSpPr>
        <p:spPr>
          <a:xfrm>
            <a:off x="755302" y="856258"/>
            <a:ext cx="9973657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 i="0" u="none" strike="noStrike" cap="none">
                <a:solidFill>
                  <a:srgbClr val="152438"/>
                </a:solidFill>
                <a:latin typeface="Montserrat"/>
                <a:ea typeface="Montserrat"/>
                <a:cs typeface="Montserrat"/>
                <a:sym typeface="Montserrat"/>
              </a:rPr>
              <a:t>Framing the Experience</a:t>
            </a:r>
            <a:endParaRPr sz="1400" b="0" i="0" u="none" strike="noStrike" cap="none">
              <a:solidFill>
                <a:srgbClr val="1524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771199" y="1681514"/>
            <a:ext cx="102565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This Is (and Isn’t)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3435" y="5572124"/>
            <a:ext cx="2286000" cy="128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/>
          <p:nvPr/>
        </p:nvSpPr>
        <p:spPr>
          <a:xfrm>
            <a:off x="546341" y="508384"/>
            <a:ext cx="9973657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 i="0" u="none" strike="noStrike" cap="none">
                <a:solidFill>
                  <a:srgbClr val="152438"/>
                </a:solidFill>
                <a:latin typeface="Montserrat"/>
                <a:ea typeface="Montserrat"/>
                <a:cs typeface="Montserrat"/>
                <a:sym typeface="Montserrat"/>
              </a:rPr>
              <a:t>Module Recap: </a:t>
            </a:r>
            <a:r>
              <a:rPr lang="en-CA" sz="4400" b="1">
                <a:solidFill>
                  <a:srgbClr val="152438"/>
                </a:solidFill>
                <a:latin typeface="Montserrat"/>
                <a:ea typeface="Montserrat"/>
                <a:cs typeface="Montserrat"/>
                <a:sym typeface="Montserrat"/>
              </a:rPr>
              <a:t>Blame</a:t>
            </a:r>
            <a:endParaRPr sz="1400" b="0" i="0" u="none" strike="noStrike" cap="none">
              <a:solidFill>
                <a:srgbClr val="1524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546341" y="1336457"/>
            <a:ext cx="108744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Blame</a:t>
            </a: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 </a:t>
            </a:r>
            <a:r>
              <a:rPr lang="en-C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natural human experience</a:t>
            </a: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CA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It’s just not that helpful in solving problems.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module explored: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C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blame shows up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C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Fundamental attribution error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C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 vs. system problems and how to tell the difference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C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blame hides learning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C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changes when we get curious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5997" y="5620414"/>
            <a:ext cx="2286003" cy="128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/>
        </p:nvSpPr>
        <p:spPr>
          <a:xfrm>
            <a:off x="634531" y="770328"/>
            <a:ext cx="9973657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Blame</a:t>
            </a:r>
            <a:r>
              <a:rPr lang="en-CA" sz="4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Story Highlights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"/>
          <p:cNvSpPr txBox="1"/>
          <p:nvPr/>
        </p:nvSpPr>
        <p:spPr>
          <a:xfrm>
            <a:off x="650428" y="1581925"/>
            <a:ext cx="1025652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story stuck with you most—and why?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4767" y="5551629"/>
            <a:ext cx="2286003" cy="12858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6"/>
          <p:cNvCxnSpPr/>
          <p:nvPr/>
        </p:nvCxnSpPr>
        <p:spPr>
          <a:xfrm>
            <a:off x="845390" y="3383313"/>
            <a:ext cx="103518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8" name="Google Shape;128;p6"/>
          <p:cNvCxnSpPr/>
          <p:nvPr/>
        </p:nvCxnSpPr>
        <p:spPr>
          <a:xfrm>
            <a:off x="845390" y="4491234"/>
            <a:ext cx="103518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" name="Google Shape;129;p6"/>
          <p:cNvCxnSpPr/>
          <p:nvPr/>
        </p:nvCxnSpPr>
        <p:spPr>
          <a:xfrm>
            <a:off x="845390" y="5668167"/>
            <a:ext cx="103518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" name="Google Shape;130;p6"/>
          <p:cNvCxnSpPr/>
          <p:nvPr/>
        </p:nvCxnSpPr>
        <p:spPr>
          <a:xfrm rot="10800000" flipH="1">
            <a:off x="4786000" y="2373975"/>
            <a:ext cx="6000" cy="36669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1" name="Google Shape;131;p6"/>
          <p:cNvSpPr txBox="1"/>
          <p:nvPr/>
        </p:nvSpPr>
        <p:spPr>
          <a:xfrm>
            <a:off x="759125" y="2372162"/>
            <a:ext cx="39588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Dog Gate and ‘Lazy’ Kids</a:t>
            </a:r>
            <a:endParaRPr sz="2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759125" y="3407333"/>
            <a:ext cx="41580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Zero Strikes Left for Forklift Operators</a:t>
            </a:r>
            <a:endParaRPr sz="2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6"/>
          <p:cNvSpPr txBox="1"/>
          <p:nvPr/>
        </p:nvSpPr>
        <p:spPr>
          <a:xfrm>
            <a:off x="759125" y="4543432"/>
            <a:ext cx="415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CA" sz="24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Andy’s Solvent Story</a:t>
            </a:r>
            <a:endParaRPr sz="24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4917056" y="2377395"/>
            <a:ext cx="6399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CA" sz="1800">
                <a:latin typeface="Roboto"/>
                <a:ea typeface="Roboto"/>
                <a:cs typeface="Roboto"/>
                <a:sym typeface="Roboto"/>
              </a:rPr>
              <a:t>Bob kept blaming his kids for laziness when the gate was left open, until he realized </a:t>
            </a:r>
            <a:r>
              <a:rPr lang="en-CA" sz="1800" i="1">
                <a:latin typeface="Roboto"/>
                <a:ea typeface="Roboto"/>
                <a:cs typeface="Roboto"/>
                <a:sym typeface="Roboto"/>
              </a:rPr>
              <a:t>he</a:t>
            </a:r>
            <a:r>
              <a:rPr lang="en-CA" sz="1800">
                <a:latin typeface="Roboto"/>
                <a:ea typeface="Roboto"/>
                <a:cs typeface="Roboto"/>
                <a:sym typeface="Roboto"/>
              </a:rPr>
              <a:t> forgot it too — and a simple system change fixed the issue.</a:t>
            </a:r>
            <a:endParaRPr sz="180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4917055" y="3456495"/>
            <a:ext cx="6556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CA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“three strikes” rule led to zero reported mistakes because operators were punished, not supported, when they spoke up. A Learning Team revealed what made those bumps inevitable.</a:t>
            </a: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4917055" y="4491233"/>
            <a:ext cx="6399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CA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Andy thought technicians mishandled dirty rags out of carelessness until she examined the actual task. Poor layout and hampering steps made the error predictable—showing it was a system issue, not a person problem.</a:t>
            </a: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5" descr="A black background with white letters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0207" y="6031892"/>
            <a:ext cx="1409259" cy="79270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5"/>
          <p:cNvSpPr txBox="1"/>
          <p:nvPr/>
        </p:nvSpPr>
        <p:spPr>
          <a:xfrm>
            <a:off x="278356" y="244765"/>
            <a:ext cx="8786191" cy="1568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CA" sz="4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Key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CA" sz="4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Point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CA" sz="4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Recap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278356" y="2527218"/>
            <a:ext cx="2049208" cy="3977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CA" sz="23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Which of these key points helps make sense of a challenge you’ve seen—or sparked a new perspective for you?</a:t>
            </a:r>
            <a:endParaRPr sz="2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2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group of white circles with text&#10;&#10;AI-generated content may be incorrect.">
            <a:extLst>
              <a:ext uri="{FF2B5EF4-FFF2-40B4-BE49-F238E27FC236}">
                <a16:creationId xmlns:a16="http://schemas.microsoft.com/office/drawing/2014/main" id="{A17BA460-8434-49AC-B4BA-9A1CACF4B8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8279" y="33399"/>
            <a:ext cx="10105365" cy="84374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4" descr="A black background with white letters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1125" y="5642858"/>
            <a:ext cx="1889210" cy="106268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4"/>
          <p:cNvSpPr/>
          <p:nvPr/>
        </p:nvSpPr>
        <p:spPr>
          <a:xfrm>
            <a:off x="0" y="0"/>
            <a:ext cx="9906000" cy="68841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749916" y="671649"/>
            <a:ext cx="8440456" cy="217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Resonated, Surprised, or Shifted?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4"/>
          <p:cNvSpPr txBox="1"/>
          <p:nvPr/>
        </p:nvSpPr>
        <p:spPr>
          <a:xfrm>
            <a:off x="749916" y="2673792"/>
            <a:ext cx="1025652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did this stick with you?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did it make you think about?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anything changed in how you see your own work or leadership?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/>
          <p:nvPr/>
        </p:nvSpPr>
        <p:spPr>
          <a:xfrm>
            <a:off x="5200650" y="591001"/>
            <a:ext cx="6267450" cy="525462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4050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7" descr="A black background with white letters&#10;&#10;Description automatically generate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1220" y="5845629"/>
            <a:ext cx="1640780" cy="92294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 txBox="1"/>
          <p:nvPr/>
        </p:nvSpPr>
        <p:spPr>
          <a:xfrm>
            <a:off x="587020" y="683801"/>
            <a:ext cx="44994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Montserrat Medium"/>
              <a:buNone/>
            </a:pPr>
            <a:r>
              <a:rPr lang="en-CA" sz="46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Blame</a:t>
            </a:r>
            <a:r>
              <a:rPr lang="en-CA" sz="46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Homework Challenge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Montserrat Medium"/>
              <a:buNone/>
            </a:pPr>
            <a:r>
              <a:rPr lang="en-CA" sz="4600" b="0" i="0" u="none" strike="noStrike" cap="non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Debrief</a:t>
            </a:r>
            <a:endParaRPr sz="4600" b="0" i="0" u="none" strike="noStrike" cap="none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5600773" y="584310"/>
            <a:ext cx="5467200" cy="4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87350" algn="l" rtl="0"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●"/>
            </a:pPr>
            <a:r>
              <a:rPr lang="en-CA" sz="2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was a situation where you noticed yourself slipping into blame?</a:t>
            </a:r>
            <a:br>
              <a:rPr lang="en-CA" sz="2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●"/>
            </a:pPr>
            <a:r>
              <a:rPr lang="en-CA" sz="2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What was it like to pause, hold back judgment, and stay curious?</a:t>
            </a:r>
            <a:br>
              <a:rPr lang="en-CA" sz="2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●"/>
            </a:pPr>
            <a:r>
              <a:rPr lang="en-CA" sz="2500" dirty="0">
                <a:latin typeface="Roboto"/>
                <a:ea typeface="Roboto"/>
                <a:cs typeface="Roboto"/>
                <a:sym typeface="Roboto"/>
              </a:rPr>
              <a:t>In what ways did you change how you asked questions?</a:t>
            </a:r>
            <a:br>
              <a:rPr lang="en-CA" sz="2500" dirty="0">
                <a:latin typeface="Roboto"/>
                <a:ea typeface="Roboto"/>
                <a:cs typeface="Roboto"/>
                <a:sym typeface="Roboto"/>
              </a:rPr>
            </a:b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Roboto"/>
              <a:buChar char="●"/>
            </a:pPr>
            <a:r>
              <a:rPr lang="en-CA" sz="25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did people respond when you shifted from blaming to learning?</a:t>
            </a:r>
            <a:endParaRPr sz="25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7"/>
          <p:cNvSpPr txBox="1"/>
          <p:nvPr/>
        </p:nvSpPr>
        <p:spPr>
          <a:xfrm>
            <a:off x="587021" y="3736776"/>
            <a:ext cx="44994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CA" sz="2000">
                <a:solidFill>
                  <a:schemeClr val="lt1"/>
                </a:solidFill>
              </a:rPr>
              <a:t>“I’m going to go learn what that person is facing until I have an understanding. And when we have that understanding, the judgment kind of fades away.”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"/>
          <p:cNvSpPr txBox="1"/>
          <p:nvPr/>
        </p:nvSpPr>
        <p:spPr>
          <a:xfrm>
            <a:off x="3899109" y="5497039"/>
            <a:ext cx="1187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CA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Bob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/>
        </p:nvSpPr>
        <p:spPr>
          <a:xfrm>
            <a:off x="755302" y="528451"/>
            <a:ext cx="9973800" cy="21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9E99"/>
              </a:buClr>
              <a:buSzPts val="4400"/>
              <a:buFont typeface="Montserrat"/>
              <a:buNone/>
            </a:pPr>
            <a:r>
              <a:rPr lang="en-CA" sz="4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Reflection to Action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"/>
          <p:cNvSpPr txBox="1"/>
          <p:nvPr/>
        </p:nvSpPr>
        <p:spPr>
          <a:xfrm>
            <a:off x="771199" y="1391807"/>
            <a:ext cx="1025652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 What? Now What?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538" y="5637894"/>
            <a:ext cx="2286003" cy="128587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8"/>
          <p:cNvSpPr txBox="1"/>
          <p:nvPr/>
        </p:nvSpPr>
        <p:spPr>
          <a:xfrm>
            <a:off x="771274" y="1961262"/>
            <a:ext cx="102564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CA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 we wrap up, let’s shift from reflection to intention. What’s: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Somet</a:t>
            </a:r>
            <a:r>
              <a:rPr lang="en-CA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hing you want to pay closer attention to this week?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conversation you’d like to approach differently after this module?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One place in your work where choosing curiosity could make a difference?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CA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practical next step you want to try before the next module?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HOP Training Color Palette">
      <a:dk1>
        <a:srgbClr val="152438"/>
      </a:dk1>
      <a:lt1>
        <a:srgbClr val="FFFFFF"/>
      </a:lt1>
      <a:dk2>
        <a:srgbClr val="152438"/>
      </a:dk2>
      <a:lt2>
        <a:srgbClr val="FFFFFF"/>
      </a:lt2>
      <a:accent1>
        <a:srgbClr val="99BEB7"/>
      </a:accent1>
      <a:accent2>
        <a:srgbClr val="DD3F4E"/>
      </a:accent2>
      <a:accent3>
        <a:srgbClr val="FFBB61"/>
      </a:accent3>
      <a:accent4>
        <a:srgbClr val="CDDFDC"/>
      </a:accent4>
      <a:accent5>
        <a:srgbClr val="FF6F61"/>
      </a:accent5>
      <a:accent6>
        <a:srgbClr val="FFEFCB"/>
      </a:accent6>
      <a:hlink>
        <a:srgbClr val="2C758D"/>
      </a:hlink>
      <a:folHlink>
        <a:srgbClr val="503C2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4093</Words>
  <Application>Microsoft Macintosh PowerPoint</Application>
  <PresentationFormat>Widescreen</PresentationFormat>
  <Paragraphs>277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Montserrat</vt:lpstr>
      <vt:lpstr>Montserrat Medium</vt:lpstr>
      <vt:lpstr>Roboto</vt:lpstr>
      <vt:lpstr>Arial</vt:lpstr>
      <vt:lpstr>Office 2013 - 2022 Theme</vt:lpstr>
      <vt:lpstr>PowerPoint Presentation</vt:lpstr>
      <vt:lpstr>Safety Briefing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Jennifer Frentz</dc:creator>
  <cp:lastModifiedBy>Jennifer Frentz</cp:lastModifiedBy>
  <cp:revision>5</cp:revision>
  <dcterms:created xsi:type="dcterms:W3CDTF">2024-08-16T19:17:38Z</dcterms:created>
  <dcterms:modified xsi:type="dcterms:W3CDTF">2026-01-15T18:07:07Z</dcterms:modified>
</cp:coreProperties>
</file>